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3" r:id="rId1"/>
  </p:sldMasterIdLst>
  <p:notesMasterIdLst>
    <p:notesMasterId r:id="rId21"/>
  </p:notesMasterIdLst>
  <p:sldIdLst>
    <p:sldId id="256" r:id="rId2"/>
    <p:sldId id="257" r:id="rId3"/>
    <p:sldId id="269" r:id="rId4"/>
    <p:sldId id="258" r:id="rId5"/>
    <p:sldId id="268" r:id="rId6"/>
    <p:sldId id="270" r:id="rId7"/>
    <p:sldId id="261" r:id="rId8"/>
    <p:sldId id="260" r:id="rId9"/>
    <p:sldId id="262" r:id="rId10"/>
    <p:sldId id="263" r:id="rId11"/>
    <p:sldId id="272" r:id="rId12"/>
    <p:sldId id="265" r:id="rId13"/>
    <p:sldId id="279" r:id="rId14"/>
    <p:sldId id="274" r:id="rId15"/>
    <p:sldId id="271" r:id="rId16"/>
    <p:sldId id="275" r:id="rId17"/>
    <p:sldId id="276" r:id="rId18"/>
    <p:sldId id="277" r:id="rId19"/>
    <p:sldId id="27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0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8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1207EA-2A0D-D74D-83FE-A02ECFF4EA39}" type="datetimeFigureOut">
              <a:rPr kumimoji="1" lang="zh-TW" altLang="en-US" smtClean="0"/>
              <a:t>2019/3/28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976E22-87F3-F94B-9C2C-7D6D7969DD6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09455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976E22-87F3-F94B-9C2C-7D6D7969DD68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38332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976E22-87F3-F94B-9C2C-7D6D7969DD68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94967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F01006-BEA2-0D47-B8EE-A464DFC43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2A0F77B-75A8-344E-885D-415BEDF3F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53CCF78-3BF6-0240-A910-B4FDFABB9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4DD95FD-2A0F-8448-A4FB-BD60CA4A2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9144DC7-3BFC-0A49-A27A-4DE15F9A8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274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0A7599-D578-784E-BAE8-0481ABA98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A6DBEB5-6037-F645-8242-5DF2805C53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88C76A-AE55-3E4A-A5E0-A824BE298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C7B7649-8E1B-4F41-A63A-711861D1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294776-B3AE-6149-BDE3-E8C387C1E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01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FAFB62C-5DA0-944E-8F98-B9537DCDE0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FADA269-D56E-FE45-8179-797C2D2011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6DF9E4-5BE2-2A42-99FA-389B61156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77F1679-80A3-8D40-97DE-D6561B26D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50F1D11-0474-5D47-BD5E-7AD0BF0AC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ED8E4C-64CA-FB4C-8100-01CADB064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8B5328-9CC4-E440-AB99-71A0782E1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02EF830-F51B-A942-BA82-2B546F5CA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97869EE-5463-5A47-8B50-90DDF9B31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1EDDB3A-4AC9-AF4C-AE40-FF0638BC7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40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050E9F-0AE3-EC40-8755-B0CA108EA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9530192-391C-2F41-A450-107D5BCDC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2E081E-2337-DA4D-93DD-3F6E99C55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83B24D-5E8E-3344-A697-E9CF26408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E824753-21B0-0945-A7D7-5DB67F5E9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731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2BB9B0-996A-A24B-9FFF-2A77742D5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8A9453-8926-D543-84B1-0CDBE1310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4FF966F-E097-D948-9E28-1D17F17F3A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A28414E-FF44-9741-AB97-6E4EB1910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DC7EF85-557D-D949-807D-77F674C20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3826CA7-FE21-4945-B7E3-72FB00DBC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22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4D6D30-5E89-4147-9F31-C3AF99172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B5A8F5-CA58-4242-A561-AC8FA2173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657A13E-E6BC-9F48-ABE0-FB6F57DDA0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A0F6D0F-6BE7-DD4B-BD47-108911DB80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2EDCF2A-0811-EB4D-AB64-5113316B9B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A3D11EE-610E-1E46-B4C1-86BD03E3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20E04E8-7564-1547-9559-E0C66C662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9A0A1E3-12E0-E344-A075-66A37037C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35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D15245-9570-F94E-9507-CD852C867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498D4C7-18E2-9540-ACEA-126C507C7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0378BCB-5328-8740-8ED5-8F2647DE4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240ECA-3B79-FD46-BD0D-CA1EF8550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934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1F13F78-EF71-CA49-85A2-926DD6E97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B1111EB-E30A-2E43-B83D-322EBDE66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0F92836-47F2-2F45-B89E-091C88A49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05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5777DC-95AD-894C-AFBC-B4A87976A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8C448F-55BE-2346-B200-6A1C44623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C721481-9BB5-804E-BEC4-8B3ACE378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2E124E4-0A8D-504F-BB7E-757FB775C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E436B8-A997-E745-BCAD-7CFB3EEA9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5BD5186-A9BC-D949-9686-4D335121D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863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EFD736-86C3-1B4A-91A1-8057EEE4B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81AC360-3216-D94D-9824-63A84DAED9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769F4A3-8533-CF45-A813-D7272DCC0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1D0091-518A-8546-BFCE-6BD3356E1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7AEB438-D8F2-C341-AB24-049CF9E6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0BE11ED-A41F-A04A-9E61-0FC251AF8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40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C931B5B-C833-7949-AAFA-4C4C72988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9E8DA25-C86E-9C4F-AAD8-7B4C5AE4F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1A1C003-9B95-AB4F-AA8F-1ECEBF07F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9C883-2E14-7E4D-8F1B-E9BD011A5E27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66136B-2E2E-F047-AD79-08ECDD8737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9468AEA-E88D-8843-8358-131774486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8FFA0-3ACD-FB49-8433-539A0F44A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95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hyperlink" Target="https://docs.ansible.com/ansible/latest/index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1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6537214-C1F6-7F40-BDEF-1D7109EF01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zh-TW" altLang="en-US" sz="3600" dirty="0">
                <a:solidFill>
                  <a:schemeClr val="bg1"/>
                </a:solidFill>
              </a:rPr>
              <a:t>自動化管理與部署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6DED7B0-4FA8-0B44-9697-084B3CE357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zh-TW" altLang="en-US" sz="2000" dirty="0">
                <a:solidFill>
                  <a:schemeClr val="bg1"/>
                </a:solidFill>
              </a:rPr>
              <a:t>雲端發展科   柯彥宇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9" name="Freeform: Shape 23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5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CA21496-290B-374D-8978-318A2BA43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39" y="489204"/>
            <a:ext cx="3665529" cy="451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4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9B2C7F-750A-5B40-BA1B-29229CBE0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Inventory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B018745-EC73-DB4B-9804-B4F334F3F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單獨列出</a:t>
            </a:r>
            <a:r>
              <a:rPr kumimoji="1" lang="en-US" altLang="zh-TW" dirty="0"/>
              <a:t>IP</a:t>
            </a:r>
            <a:r>
              <a:rPr kumimoji="1" lang="zh-TW" altLang="en-US" dirty="0"/>
              <a:t>或</a:t>
            </a:r>
            <a:r>
              <a:rPr kumimoji="1" lang="en-US" altLang="zh-TW" dirty="0"/>
              <a:t>hostname</a:t>
            </a:r>
          </a:p>
          <a:p>
            <a:pPr marL="0" indent="0">
              <a:buNone/>
            </a:pPr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/>
              <a:t>別名 </a:t>
            </a:r>
            <a:r>
              <a:rPr kumimoji="1" lang="en-US" altLang="zh-TW" dirty="0"/>
              <a:t>+</a:t>
            </a:r>
            <a:r>
              <a:rPr kumimoji="1" lang="zh-TW" altLang="en-US" dirty="0"/>
              <a:t> </a:t>
            </a:r>
            <a:r>
              <a:rPr kumimoji="1" lang="en-US" altLang="zh-TW" dirty="0"/>
              <a:t>behavioral inventory parameter</a:t>
            </a:r>
          </a:p>
          <a:p>
            <a:pPr marL="0" indent="0">
              <a:buNone/>
            </a:pPr>
            <a:r>
              <a:rPr kumimoji="1" lang="en-US" altLang="zh-TW" dirty="0"/>
              <a:t>   </a:t>
            </a:r>
          </a:p>
          <a:p>
            <a:endParaRPr kumimoji="1" lang="en-US" altLang="zh-TW" dirty="0"/>
          </a:p>
        </p:txBody>
      </p:sp>
      <p:pic>
        <p:nvPicPr>
          <p:cNvPr id="5" name="圖片 4" descr="一張含有 相片 的圖片&#10;&#10;自動產生的描述">
            <a:extLst>
              <a:ext uri="{FF2B5EF4-FFF2-40B4-BE49-F238E27FC236}">
                <a16:creationId xmlns:a16="http://schemas.microsoft.com/office/drawing/2014/main" id="{81B5E195-6F89-1E40-99F6-ABC298C2F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281" y="1825625"/>
            <a:ext cx="3753879" cy="194035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72C8495-95DD-6441-A883-23A7FE6EF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505" y="4960036"/>
            <a:ext cx="9842445" cy="48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83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950B4F-0CD5-0741-9BA4-EFA2BC3A5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Inventory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A9C249-1DAC-384B-991A-9766422D2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分組</a:t>
            </a:r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/>
              <a:t>組中有組</a:t>
            </a:r>
            <a:endParaRPr kumimoji="1" lang="en-US" altLang="zh-TW" dirty="0"/>
          </a:p>
          <a:p>
            <a:pPr marL="0" indent="0">
              <a:buNone/>
            </a:pPr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/>
              <a:t>編號主機</a:t>
            </a:r>
            <a:endParaRPr kumimoji="1"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51F697C-8787-1F4A-8100-1388E82EC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977" y="1825625"/>
            <a:ext cx="3845768" cy="160985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935378E9-5252-0044-87F3-D9E961D761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740"/>
          <a:stretch/>
        </p:blipFill>
        <p:spPr>
          <a:xfrm>
            <a:off x="3435977" y="3871691"/>
            <a:ext cx="3120939" cy="103396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AA864C83-573F-2444-B077-E26D3A63E0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742" b="15807"/>
          <a:stretch/>
        </p:blipFill>
        <p:spPr>
          <a:xfrm>
            <a:off x="3435978" y="5456687"/>
            <a:ext cx="2281794" cy="720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327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278551-0F54-5B4A-8D28-29B4F25D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Playbook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3796D9F-15F3-6C46-A3C2-52965B621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YAML </a:t>
            </a:r>
            <a:r>
              <a:rPr kumimoji="1" lang="zh-TW" altLang="en-US" dirty="0"/>
              <a:t>格式</a:t>
            </a:r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/>
              <a:t>基本結構</a:t>
            </a:r>
            <a:r>
              <a:rPr kumimoji="1" lang="en-US" altLang="zh-TW" dirty="0"/>
              <a:t> (</a:t>
            </a:r>
            <a:r>
              <a:rPr kumimoji="1" lang="zh-TW" altLang="en-US" dirty="0"/>
              <a:t>一個 </a:t>
            </a:r>
            <a:r>
              <a:rPr kumimoji="1" lang="en-US" altLang="zh-TW" dirty="0"/>
              <a:t>play) </a:t>
            </a:r>
          </a:p>
          <a:p>
            <a:pPr lvl="1"/>
            <a:r>
              <a:rPr kumimoji="1" lang="zh-TW" altLang="en-US" dirty="0"/>
              <a:t>指定一些主機 </a:t>
            </a:r>
            <a:r>
              <a:rPr kumimoji="1" lang="en-US" altLang="zh-TW" dirty="0"/>
              <a:t>(hosts)</a:t>
            </a:r>
            <a:r>
              <a:rPr kumimoji="1" lang="zh-TW" altLang="en-US" dirty="0"/>
              <a:t>，完成一些任務 </a:t>
            </a:r>
            <a:r>
              <a:rPr kumimoji="1" lang="en-US" altLang="zh-TW" dirty="0"/>
              <a:t>(tasks)</a:t>
            </a:r>
          </a:p>
          <a:p>
            <a:pPr lvl="1"/>
            <a:r>
              <a:rPr kumimoji="1" lang="zh-TW" altLang="en-US" dirty="0"/>
              <a:t>每個任務包含要使用的模組名稱</a:t>
            </a:r>
            <a:r>
              <a:rPr kumimoji="1" lang="en-US" altLang="zh-TW" dirty="0"/>
              <a:t> (module) </a:t>
            </a:r>
            <a:r>
              <a:rPr kumimoji="1" lang="zh-TW" altLang="en-US" dirty="0"/>
              <a:t>及參數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38409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89F43C-5DF1-1F42-B009-6CAA761EB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283" y="1114096"/>
            <a:ext cx="4458380" cy="725214"/>
          </a:xfrm>
        </p:spPr>
        <p:txBody>
          <a:bodyPr>
            <a:noAutofit/>
          </a:bodyPr>
          <a:lstStyle/>
          <a:p>
            <a:r>
              <a:rPr kumimoji="1" lang="en-US" altLang="zh-TW" sz="4000" dirty="0"/>
              <a:t>Playbook Example</a:t>
            </a:r>
            <a:endParaRPr kumimoji="1" lang="zh-TW" altLang="en-US" sz="40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90EDD47-41DF-FB41-896E-30B23D1BF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215" y="373566"/>
            <a:ext cx="5149368" cy="611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679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1DA5A5-C821-F84E-8E23-6FD1320A9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變數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26BAB2B-F56D-1440-82FB-F176E9E9B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可在  </a:t>
            </a:r>
            <a:r>
              <a:rPr kumimoji="1" lang="en-US" altLang="zh-TW" dirty="0"/>
              <a:t>Inventory </a:t>
            </a:r>
            <a:r>
              <a:rPr kumimoji="1" lang="zh-TW" altLang="en-US" dirty="0"/>
              <a:t>或 </a:t>
            </a:r>
            <a:r>
              <a:rPr kumimoji="1" lang="en-US" altLang="zh-TW" dirty="0"/>
              <a:t>Playbook </a:t>
            </a:r>
            <a:r>
              <a:rPr kumimoji="1" lang="zh-TW" altLang="en-US" dirty="0"/>
              <a:t>中定義</a:t>
            </a:r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/>
              <a:t>也可另外以檔案定義，並在 </a:t>
            </a:r>
            <a:r>
              <a:rPr kumimoji="1" lang="en-US" altLang="zh-TW" dirty="0"/>
              <a:t>Inventory</a:t>
            </a:r>
            <a:r>
              <a:rPr kumimoji="1" lang="zh-TW" altLang="en-US" dirty="0"/>
              <a:t> 或 </a:t>
            </a:r>
            <a:r>
              <a:rPr kumimoji="1" lang="en-US" altLang="zh-TW" dirty="0"/>
              <a:t>Playbook </a:t>
            </a:r>
            <a:r>
              <a:rPr kumimoji="1" lang="zh-TW" altLang="en-US" dirty="0"/>
              <a:t>中引入</a:t>
            </a:r>
          </a:p>
        </p:txBody>
      </p:sp>
    </p:spTree>
    <p:extLst>
      <p:ext uri="{BB962C8B-B14F-4D97-AF65-F5344CB8AC3E}">
        <p14:creationId xmlns:p14="http://schemas.microsoft.com/office/powerpoint/2010/main" val="173268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9C7E80-3803-4044-A535-6E01A01EE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變數 </a:t>
            </a:r>
            <a:r>
              <a:rPr kumimoji="1" lang="en-US" altLang="zh-TW" dirty="0"/>
              <a:t>-</a:t>
            </a:r>
            <a:r>
              <a:rPr kumimoji="1" lang="zh-TW" altLang="en-US" dirty="0"/>
              <a:t> 於 </a:t>
            </a:r>
            <a:r>
              <a:rPr kumimoji="1" lang="en-US" altLang="zh-TW" dirty="0"/>
              <a:t>Inventory</a:t>
            </a:r>
            <a:r>
              <a:rPr kumimoji="1" lang="zh-TW" altLang="en-US" dirty="0"/>
              <a:t> 中定義</a:t>
            </a:r>
            <a:r>
              <a:rPr kumimoji="1" lang="en-US" altLang="zh-TW" dirty="0"/>
              <a:t> 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89B9B-AD78-E046-9BD0-3BF21836C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單一伺服器</a:t>
            </a:r>
            <a:endParaRPr kumimoji="1" lang="en-US" altLang="zh-TW" dirty="0"/>
          </a:p>
          <a:p>
            <a:pPr marL="0" indent="0">
              <a:buNone/>
            </a:pPr>
            <a:endParaRPr kumimoji="1" lang="en-US" altLang="zh-TW" dirty="0"/>
          </a:p>
          <a:p>
            <a:r>
              <a:rPr kumimoji="1" lang="zh-TW" altLang="en-US" dirty="0"/>
              <a:t>群組</a:t>
            </a:r>
            <a:endParaRPr kumimoji="1" lang="en-US" altLang="zh-TW" dirty="0"/>
          </a:p>
          <a:p>
            <a:pPr lvl="1"/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A93486C-2EDD-1E41-A668-CC359E13C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568" y="1825625"/>
            <a:ext cx="5877623" cy="81029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0F28C66-1BF4-804A-9E00-670DD253C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3568" y="2909855"/>
            <a:ext cx="4377320" cy="302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86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9C7E80-3803-4044-A535-6E01A01EE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變數 </a:t>
            </a:r>
            <a:r>
              <a:rPr kumimoji="1" lang="en-US" altLang="zh-TW" dirty="0"/>
              <a:t>-</a:t>
            </a:r>
            <a:r>
              <a:rPr kumimoji="1" lang="zh-TW" altLang="en-US" dirty="0"/>
              <a:t> 於 </a:t>
            </a:r>
            <a:r>
              <a:rPr kumimoji="1" lang="en-US" altLang="zh-TW" dirty="0"/>
              <a:t>Playbook</a:t>
            </a:r>
            <a:r>
              <a:rPr kumimoji="1" lang="zh-TW" altLang="en-US" dirty="0"/>
              <a:t> 中定義</a:t>
            </a:r>
            <a:r>
              <a:rPr kumimoji="1" lang="en-US" altLang="zh-TW" dirty="0"/>
              <a:t> </a:t>
            </a:r>
            <a:endParaRPr kumimoji="1" lang="zh-TW" altLang="en-US" dirty="0"/>
          </a:p>
        </p:txBody>
      </p:sp>
      <p:pic>
        <p:nvPicPr>
          <p:cNvPr id="8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CEFB494E-EE5D-5D45-8117-526B28245F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3538" y="1543793"/>
            <a:ext cx="7584923" cy="4807930"/>
          </a:xfrm>
        </p:spPr>
      </p:pic>
    </p:spTree>
    <p:extLst>
      <p:ext uri="{BB962C8B-B14F-4D97-AF65-F5344CB8AC3E}">
        <p14:creationId xmlns:p14="http://schemas.microsoft.com/office/powerpoint/2010/main" val="9064093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74808B-1CDA-084A-8703-0B0785FAA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還有一些今天會用到的東西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3BB5A4-A512-5D4D-8C79-6AC0C449D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事實 </a:t>
            </a:r>
            <a:r>
              <a:rPr kumimoji="1" lang="en-US" altLang="zh-TW" dirty="0"/>
              <a:t>Fact</a:t>
            </a:r>
          </a:p>
          <a:p>
            <a:pPr lvl="1"/>
            <a:r>
              <a:rPr kumimoji="1" lang="zh-TW" altLang="en-US" dirty="0"/>
              <a:t>和伺服器本身有關的變數，可用 </a:t>
            </a:r>
            <a:r>
              <a:rPr kumimoji="1" lang="en-US" altLang="zh-TW" dirty="0"/>
              <a:t>setup </a:t>
            </a:r>
            <a:r>
              <a:rPr kumimoji="1" lang="zh-TW" altLang="en-US" dirty="0"/>
              <a:t>模組查看</a:t>
            </a:r>
            <a:endParaRPr kumimoji="1" lang="en-US" altLang="zh-TW" dirty="0"/>
          </a:p>
          <a:p>
            <a:pPr lvl="1"/>
            <a:endParaRPr kumimoji="1" lang="en-US" altLang="zh-TW" dirty="0"/>
          </a:p>
          <a:p>
            <a:r>
              <a:rPr kumimoji="1" lang="zh-TW" altLang="en-US" dirty="0"/>
              <a:t>樣板 </a:t>
            </a:r>
            <a:r>
              <a:rPr kumimoji="1" lang="en-US" altLang="zh-TW" dirty="0"/>
              <a:t>Template</a:t>
            </a:r>
          </a:p>
          <a:p>
            <a:pPr lvl="1"/>
            <a:r>
              <a:rPr kumimoji="1" lang="en-US" altLang="zh-TW" dirty="0"/>
              <a:t>Ansible </a:t>
            </a:r>
            <a:r>
              <a:rPr kumimoji="1" lang="zh-TW" altLang="en-US" dirty="0"/>
              <a:t>使用</a:t>
            </a:r>
            <a:r>
              <a:rPr kumimoji="1" lang="en-US" altLang="zh-TW" dirty="0"/>
              <a:t> Jinja2 </a:t>
            </a:r>
            <a:r>
              <a:rPr kumimoji="1" lang="zh-TW" altLang="en-US" dirty="0"/>
              <a:t>樣板引擎，可對樣板中的變數作置換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683986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5A3BC1-4ABD-6143-A83D-2A983D4B1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最後來一個範例吧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17F1BE-7CAD-AE42-A15E-F1045BF8E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我們也來用 </a:t>
            </a:r>
            <a:r>
              <a:rPr kumimoji="1" lang="en-US" altLang="zh-TW" dirty="0"/>
              <a:t>Flask</a:t>
            </a:r>
          </a:p>
          <a:p>
            <a:r>
              <a:rPr kumimoji="1" lang="en-US" altLang="zh-TW" dirty="0"/>
              <a:t>Flask + </a:t>
            </a:r>
            <a:r>
              <a:rPr kumimoji="1" lang="en-US" altLang="zh-TW" dirty="0" err="1"/>
              <a:t>Gunicorn</a:t>
            </a:r>
            <a:r>
              <a:rPr kumimoji="1" lang="en-US" altLang="zh-TW" dirty="0"/>
              <a:t> + Supervisor + Nginx </a:t>
            </a:r>
            <a:r>
              <a:rPr kumimoji="1" lang="zh-TW" altLang="en-US" dirty="0"/>
              <a:t>的部署</a:t>
            </a:r>
            <a:r>
              <a:rPr kumimoji="1" lang="en-US" altLang="zh-TW" dirty="0"/>
              <a:t> 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BF54CC9-2882-CE42-A323-78DF473BA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450" y="3192813"/>
            <a:ext cx="85471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904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EB1BCF-CC31-D844-A3EF-F3FB57C91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其實 </a:t>
            </a:r>
            <a:r>
              <a:rPr kumimoji="1" lang="en-US" altLang="zh-TW" dirty="0"/>
              <a:t>Ansible </a:t>
            </a:r>
            <a:r>
              <a:rPr kumimoji="1" lang="zh-TW" altLang="en-US" dirty="0"/>
              <a:t>還有很多功能</a:t>
            </a:r>
            <a:r>
              <a:rPr kumimoji="1" lang="en-US" altLang="zh-TW" dirty="0"/>
              <a:t>…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D2178A3-5750-0642-945C-E0CBBDA96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" dirty="0"/>
              <a:t>官</a:t>
            </a:r>
            <a:r>
              <a:rPr kumimoji="1" lang="zh-TW" altLang="en-US" dirty="0"/>
              <a:t>方文件</a:t>
            </a:r>
            <a:endParaRPr kumimoji="1" lang="en" altLang="zh-TW" dirty="0"/>
          </a:p>
          <a:p>
            <a:pPr lvl="1"/>
            <a:r>
              <a:rPr kumimoji="1" lang="en" altLang="zh-TW" dirty="0">
                <a:hlinkClick r:id="rId2"/>
              </a:rPr>
              <a:t>https://</a:t>
            </a:r>
            <a:r>
              <a:rPr kumimoji="1" lang="en" altLang="zh-TW" dirty="0" err="1">
                <a:hlinkClick r:id="rId2"/>
              </a:rPr>
              <a:t>docs.ansible.com</a:t>
            </a:r>
            <a:r>
              <a:rPr kumimoji="1" lang="en" altLang="zh-TW" dirty="0">
                <a:hlinkClick r:id="rId2"/>
              </a:rPr>
              <a:t>/ansible/latest/</a:t>
            </a:r>
            <a:r>
              <a:rPr kumimoji="1" lang="en" altLang="zh-TW" dirty="0" err="1">
                <a:hlinkClick r:id="rId2"/>
              </a:rPr>
              <a:t>index.html</a:t>
            </a:r>
            <a:endParaRPr kumimoji="1" lang="en" altLang="zh-TW" dirty="0"/>
          </a:p>
          <a:p>
            <a:pPr lvl="1"/>
            <a:endParaRPr kumimoji="1" lang="en" altLang="zh-TW" dirty="0"/>
          </a:p>
          <a:p>
            <a:r>
              <a:rPr kumimoji="1" lang="zh-TW" altLang="en-US" dirty="0"/>
              <a:t>今天的報告參考了</a:t>
            </a:r>
            <a:r>
              <a:rPr kumimoji="1" lang="en-US" altLang="zh-TW" dirty="0"/>
              <a:t>…</a:t>
            </a:r>
          </a:p>
          <a:p>
            <a:pPr lvl="1"/>
            <a:r>
              <a:rPr kumimoji="1" lang="en-US" altLang="zh-TW" dirty="0"/>
              <a:t>Ansible Up &amp; Running, 2/e</a:t>
            </a:r>
            <a:r>
              <a:rPr kumimoji="1" lang="zh-TW" altLang="en-US" dirty="0"/>
              <a:t>  </a:t>
            </a:r>
            <a:r>
              <a:rPr kumimoji="1" lang="en-US" altLang="zh-TW" dirty="0"/>
              <a:t>(</a:t>
            </a:r>
            <a:r>
              <a:rPr kumimoji="1" lang="zh-TW" altLang="en-US" dirty="0"/>
              <a:t>有中文版</a:t>
            </a:r>
            <a:r>
              <a:rPr kumimoji="1" lang="en-US" altLang="zh-TW" dirty="0"/>
              <a:t>)</a:t>
            </a:r>
          </a:p>
          <a:p>
            <a:pPr lvl="1"/>
            <a:r>
              <a:rPr kumimoji="1" lang="en-US" altLang="zh-TW" dirty="0"/>
              <a:t>Flask + </a:t>
            </a:r>
            <a:r>
              <a:rPr kumimoji="1" lang="en-US" altLang="zh-TW" dirty="0" err="1"/>
              <a:t>Gunicorn</a:t>
            </a:r>
            <a:r>
              <a:rPr kumimoji="1" lang="en-US" altLang="zh-TW" dirty="0"/>
              <a:t> + Supervisor + Nginx</a:t>
            </a:r>
          </a:p>
          <a:p>
            <a:pPr lvl="2"/>
            <a:r>
              <a:rPr kumimoji="1" lang="zh-TW" altLang="en-US" dirty="0"/>
              <a:t>義瑋的介紹</a:t>
            </a:r>
            <a:endParaRPr kumimoji="1" lang="en-US" altLang="zh-TW" dirty="0"/>
          </a:p>
          <a:p>
            <a:pPr lvl="2"/>
            <a:r>
              <a:rPr kumimoji="1" lang="zh-TW" altLang="en-US" dirty="0"/>
              <a:t>網路教學（看了好幾篇）</a:t>
            </a:r>
            <a:endParaRPr kumimoji="1" lang="en-US" altLang="zh-TW" dirty="0"/>
          </a:p>
          <a:p>
            <a:pPr lvl="1"/>
            <a:endParaRPr kumimoji="1" lang="en" altLang="zh-TW" dirty="0"/>
          </a:p>
          <a:p>
            <a:pPr marL="0" indent="0">
              <a:buNone/>
            </a:pP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7B3E5A5-ECD0-474E-822E-57BE21E83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885" y="2071776"/>
            <a:ext cx="2215915" cy="290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369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91865B-CD94-8042-B630-D7B77EC13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Ansible</a:t>
            </a:r>
            <a:r>
              <a:rPr lang="zh-TW" altLang="en-US" dirty="0"/>
              <a:t> 是什麼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C58EE70-ADD0-8141-99F6-E75B1AA12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讓您可以使用自動化腳本對遠端的伺服器進行操作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可以用來幹嘛？</a:t>
            </a:r>
            <a:endParaRPr lang="en-US" altLang="zh-TW" dirty="0"/>
          </a:p>
          <a:p>
            <a:pPr lvl="1"/>
            <a:r>
              <a:rPr lang="zh-TW" altLang="en-US" sz="2800" dirty="0"/>
              <a:t>組態管理</a:t>
            </a:r>
            <a:endParaRPr lang="en-US" altLang="zh-TW" sz="2800" dirty="0"/>
          </a:p>
          <a:p>
            <a:pPr lvl="2"/>
            <a:r>
              <a:rPr lang="zh-TW" altLang="en-US" sz="2400" dirty="0"/>
              <a:t>一台新裝好作業系統的機器會需要修改某些設定、安裝某些軟體、啟動某些服務，才能正式作為服務伺服器</a:t>
            </a:r>
            <a:endParaRPr lang="en-US" altLang="zh-TW" sz="2400" dirty="0"/>
          </a:p>
          <a:p>
            <a:pPr lvl="1"/>
            <a:r>
              <a:rPr lang="zh-TW" altLang="en-US" sz="2800" dirty="0"/>
              <a:t>部署調配</a:t>
            </a:r>
            <a:endParaRPr lang="en-US" altLang="zh-TW" sz="2800" dirty="0"/>
          </a:p>
          <a:p>
            <a:pPr lvl="2"/>
            <a:r>
              <a:rPr lang="zh-TW" altLang="en-US" sz="2400" dirty="0"/>
              <a:t>當部署工作包含多台伺服器時，各個任務必須以特定的順序發生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3199891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BC5B27-420A-D14A-B239-2AE11C2A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關於組態管理工具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29E651E-BEDA-7E46-99B4-0D822D3A9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Declarative VS Imperative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Push VS Pull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51502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A11BA7-113B-1A41-8162-DF3EF43C7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Ansible </a:t>
            </a:r>
            <a:r>
              <a:rPr lang="zh-TW" altLang="en-US" dirty="0"/>
              <a:t>的工作方式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8E694B-30C2-A941-BDB3-16168DA4B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以</a:t>
            </a:r>
            <a:r>
              <a:rPr lang="en-US" altLang="zh-TW" dirty="0"/>
              <a:t> Python </a:t>
            </a:r>
            <a:r>
              <a:rPr lang="zh-TW" altLang="en-US" dirty="0"/>
              <a:t>寫成</a:t>
            </a:r>
            <a:endParaRPr lang="en-US" altLang="zh-TW" dirty="0"/>
          </a:p>
          <a:p>
            <a:r>
              <a:rPr lang="zh-TW" altLang="en-US" dirty="0"/>
              <a:t>利用 </a:t>
            </a:r>
            <a:r>
              <a:rPr lang="en-US" altLang="zh-TW" dirty="0"/>
              <a:t>SSH </a:t>
            </a:r>
            <a:r>
              <a:rPr lang="zh-TW" altLang="en-US" dirty="0"/>
              <a:t>機制，連線到遠端伺服器工作</a:t>
            </a:r>
            <a:endParaRPr lang="en-US" altLang="zh-TW" dirty="0"/>
          </a:p>
          <a:p>
            <a:r>
              <a:rPr lang="zh-TW" altLang="en-US" dirty="0"/>
              <a:t>分為 </a:t>
            </a:r>
            <a:r>
              <a:rPr lang="en-US" altLang="zh-TW" dirty="0"/>
              <a:t>Control machine</a:t>
            </a:r>
            <a:r>
              <a:rPr lang="zh-TW" altLang="en-US" dirty="0"/>
              <a:t> 及</a:t>
            </a:r>
            <a:r>
              <a:rPr lang="en-US" altLang="zh-TW" dirty="0"/>
              <a:t> Managed node</a:t>
            </a:r>
          </a:p>
          <a:p>
            <a:pPr lvl="1"/>
            <a:r>
              <a:rPr lang="zh-TW" altLang="en-US" dirty="0"/>
              <a:t>控制機器</a:t>
            </a:r>
            <a:endParaRPr lang="en-US" altLang="zh-TW" dirty="0"/>
          </a:p>
          <a:p>
            <a:pPr lvl="2"/>
            <a:r>
              <a:rPr lang="zh-TW" altLang="en-US" dirty="0"/>
              <a:t>必須是 </a:t>
            </a:r>
            <a:r>
              <a:rPr lang="en-US" altLang="zh-TW" dirty="0"/>
              <a:t>Unix-like</a:t>
            </a:r>
          </a:p>
          <a:p>
            <a:pPr lvl="2"/>
            <a:r>
              <a:rPr lang="zh-TW" altLang="en-US" dirty="0"/>
              <a:t>安裝 </a:t>
            </a:r>
            <a:r>
              <a:rPr lang="en-US" altLang="zh-TW" dirty="0"/>
              <a:t>Ansible</a:t>
            </a:r>
          </a:p>
          <a:p>
            <a:pPr lvl="2"/>
            <a:r>
              <a:rPr lang="en-US" altLang="zh-TW" dirty="0"/>
              <a:t>Python 2 / 3</a:t>
            </a:r>
          </a:p>
          <a:p>
            <a:pPr lvl="1"/>
            <a:r>
              <a:rPr lang="zh-TW" altLang="en-US" dirty="0"/>
              <a:t>被管理的節點</a:t>
            </a:r>
            <a:endParaRPr lang="en-US" altLang="zh-TW" dirty="0"/>
          </a:p>
          <a:p>
            <a:pPr lvl="2"/>
            <a:r>
              <a:rPr lang="en-US" altLang="zh-TW" dirty="0"/>
              <a:t>Unix-like with Python 2 / 3 </a:t>
            </a:r>
          </a:p>
          <a:p>
            <a:pPr lvl="2"/>
            <a:r>
              <a:rPr lang="en-US" altLang="zh-TW" dirty="0"/>
              <a:t>Windows with Power Shell 3</a:t>
            </a:r>
          </a:p>
          <a:p>
            <a:pPr lvl="2"/>
            <a:r>
              <a:rPr lang="zh-TW" altLang="en-US" dirty="0"/>
              <a:t>雲端環境 </a:t>
            </a:r>
            <a:r>
              <a:rPr lang="en-US" altLang="zh-TW" dirty="0"/>
              <a:t>(EC2, OpenStack...)</a:t>
            </a:r>
          </a:p>
        </p:txBody>
      </p:sp>
    </p:spTree>
    <p:extLst>
      <p:ext uri="{BB962C8B-B14F-4D97-AF65-F5344CB8AC3E}">
        <p14:creationId xmlns:p14="http://schemas.microsoft.com/office/powerpoint/2010/main" val="307137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9CE5BB-DDE9-874C-A935-050B388B7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Ansible </a:t>
            </a:r>
            <a:r>
              <a:rPr kumimoji="1" lang="zh-TW" altLang="en-US" dirty="0"/>
              <a:t>的最基本元件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A4B7AF-8701-9048-93A7-0A9F18DBD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Inventory</a:t>
            </a:r>
            <a:r>
              <a:rPr kumimoji="1" lang="zh-TW" altLang="en-US" dirty="0"/>
              <a:t> </a:t>
            </a:r>
            <a:r>
              <a:rPr kumimoji="1" lang="en-US" altLang="zh-TW" dirty="0"/>
              <a:t>-</a:t>
            </a:r>
            <a:r>
              <a:rPr kumimoji="1" lang="zh-TW" altLang="en-US" dirty="0"/>
              <a:t> 要在那台機器做事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類似</a:t>
            </a:r>
            <a:r>
              <a:rPr kumimoji="1" lang="en-US" altLang="zh-TW" dirty="0"/>
              <a:t> INI </a:t>
            </a:r>
            <a:r>
              <a:rPr kumimoji="1" lang="zh-TW" altLang="en-US" dirty="0"/>
              <a:t>格式</a:t>
            </a:r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en-US" altLang="zh-TW" dirty="0"/>
              <a:t>Playbook</a:t>
            </a:r>
            <a:r>
              <a:rPr kumimoji="1" lang="zh-TW" altLang="en-US" dirty="0"/>
              <a:t> </a:t>
            </a:r>
            <a:r>
              <a:rPr kumimoji="1" lang="en-US" altLang="zh-TW" dirty="0"/>
              <a:t>-</a:t>
            </a:r>
            <a:r>
              <a:rPr kumimoji="1" lang="zh-TW" altLang="en-US" dirty="0"/>
              <a:t> 要做些什麼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YAML </a:t>
            </a:r>
            <a:r>
              <a:rPr kumimoji="1" lang="zh-TW" altLang="en-US" dirty="0"/>
              <a:t>格式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74421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FB26E7-E91C-634A-A2C0-578A8F928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今天要幹嘛</a:t>
            </a:r>
            <a:r>
              <a:rPr kumimoji="1" lang="en-US" altLang="zh-TW" dirty="0"/>
              <a:t>…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DE86A0-A7D5-2F4A-8600-7DBC3B41F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使用 </a:t>
            </a:r>
            <a:r>
              <a:rPr kumimoji="1" lang="en-US" altLang="zh-TW" dirty="0"/>
              <a:t>Vagrant </a:t>
            </a:r>
            <a:r>
              <a:rPr kumimoji="1" lang="zh-TW" altLang="en-US" dirty="0"/>
              <a:t>準備測試環境</a:t>
            </a:r>
            <a:endParaRPr kumimoji="1" lang="en-US" altLang="zh-TW" dirty="0"/>
          </a:p>
          <a:p>
            <a:r>
              <a:rPr kumimoji="1" lang="zh-TW" altLang="en-US" dirty="0"/>
              <a:t>安裝 </a:t>
            </a:r>
            <a:r>
              <a:rPr kumimoji="1" lang="en-US" altLang="zh-TW" dirty="0"/>
              <a:t>Ansible</a:t>
            </a:r>
          </a:p>
          <a:p>
            <a:r>
              <a:rPr kumimoji="1" lang="zh-TW" altLang="en-US" dirty="0"/>
              <a:t>使用命令列</a:t>
            </a:r>
            <a:endParaRPr kumimoji="1" lang="en-US" altLang="zh-TW" dirty="0"/>
          </a:p>
          <a:p>
            <a:r>
              <a:rPr kumimoji="1" lang="en-US" altLang="zh-TW" dirty="0"/>
              <a:t>Inventory</a:t>
            </a:r>
          </a:p>
          <a:p>
            <a:r>
              <a:rPr kumimoji="1" lang="en-US" altLang="zh-TW" dirty="0"/>
              <a:t>Playbook</a:t>
            </a:r>
          </a:p>
          <a:p>
            <a:r>
              <a:rPr kumimoji="1" lang="zh-TW" altLang="en-US" dirty="0"/>
              <a:t>一些其他的東東</a:t>
            </a:r>
            <a:endParaRPr kumimoji="1" lang="en-US" altLang="zh-TW" dirty="0"/>
          </a:p>
          <a:p>
            <a:r>
              <a:rPr kumimoji="1" lang="zh-TW" altLang="en-US" dirty="0"/>
              <a:t>一個小小的範例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01675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0CB297-5C27-FA4B-B96B-2CCE31B5A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 </a:t>
            </a:r>
            <a:r>
              <a:rPr kumimoji="1" lang="zh-TW" altLang="en-US" dirty="0"/>
              <a:t>安裝與設置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E239A31-89B3-7841-B4BD-BC3A6F9B5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安裝</a:t>
            </a:r>
            <a:endParaRPr kumimoji="1" lang="en-US" altLang="zh-TW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kumimoji="1"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apt / yum</a:t>
            </a:r>
          </a:p>
          <a:p>
            <a:pPr lvl="1"/>
            <a:r>
              <a:rPr kumimoji="1"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pip</a:t>
            </a:r>
          </a:p>
          <a:p>
            <a:r>
              <a:rPr kumimoji="1" lang="zh-TW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設置目錄</a:t>
            </a:r>
            <a:endParaRPr kumimoji="1" lang="en-US" altLang="zh-TW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kumimoji="1"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kumimoji="1" lang="en-US" altLang="zh-TW" dirty="0" err="1">
                <a:latin typeface="Consolas" panose="020B0609020204030204" pitchFamily="49" charset="0"/>
                <a:cs typeface="Consolas" panose="020B0609020204030204" pitchFamily="49" charset="0"/>
              </a:rPr>
              <a:t>etc</a:t>
            </a:r>
            <a:r>
              <a:rPr kumimoji="1"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/ansible/</a:t>
            </a:r>
          </a:p>
          <a:p>
            <a:pPr lvl="2"/>
            <a:r>
              <a:rPr kumimoji="1" lang="en-US" altLang="zh-TW" dirty="0" err="1">
                <a:latin typeface="Consolas" panose="020B0609020204030204" pitchFamily="49" charset="0"/>
                <a:cs typeface="Consolas" panose="020B0609020204030204" pitchFamily="49" charset="0"/>
              </a:rPr>
              <a:t>ansible.cfg</a:t>
            </a:r>
            <a:endParaRPr kumimoji="1" lang="en-US" altLang="zh-TW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2"/>
            <a:r>
              <a:rPr kumimoji="1"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hosts</a:t>
            </a:r>
          </a:p>
          <a:p>
            <a:pPr lvl="2"/>
            <a:r>
              <a:rPr kumimoji="1"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roles/</a:t>
            </a:r>
            <a:endParaRPr kumimoji="1" lang="zh-TW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971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49405C-833B-0B46-86BD-291DD784D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zh-TW" altLang="en-US">
                <a:latin typeface="+mj-ea"/>
              </a:rPr>
              <a:t>先從命令列開始</a:t>
            </a:r>
            <a:endParaRPr kumimoji="1" lang="zh-TW" altLang="en-US" dirty="0">
              <a:latin typeface="+mj-ea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1612C4-60A9-7F49-966D-4CE0BAA33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ansible &lt;host&gt; -</a:t>
            </a:r>
            <a:r>
              <a:rPr kumimoji="1" lang="en-US" altLang="zh-TW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1"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 &lt;inventory&gt; -m &lt;module&gt; -a &lt;</a:t>
            </a:r>
            <a:r>
              <a:rPr kumimoji="1" lang="en-US" altLang="zh-TW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kumimoji="1"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250821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9E0126-9BA1-3443-A6C8-4ADE824E5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Inventory</a:t>
            </a:r>
            <a:endParaRPr kumimoji="1"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A56F67E6-6004-184C-AAEF-6832BE3D6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指名要連線的主機</a:t>
            </a:r>
            <a:endParaRPr lang="en-US" altLang="zh-TW" dirty="0"/>
          </a:p>
          <a:p>
            <a:r>
              <a:rPr lang="zh-TW" altLang="en-US" dirty="0"/>
              <a:t>即使用</a:t>
            </a:r>
            <a:r>
              <a:rPr lang="en-US" altLang="zh-TW" dirty="0"/>
              <a:t> IP </a:t>
            </a:r>
            <a:r>
              <a:rPr lang="zh-TW" altLang="en-US" dirty="0"/>
              <a:t>或</a:t>
            </a:r>
            <a:r>
              <a:rPr lang="en-US" altLang="zh-TW" dirty="0"/>
              <a:t>hostname </a:t>
            </a:r>
            <a:r>
              <a:rPr lang="zh-TW" altLang="en-US" dirty="0"/>
              <a:t>來連線，也要在 </a:t>
            </a:r>
            <a:r>
              <a:rPr lang="en-US" altLang="zh-TW" dirty="0"/>
              <a:t>inventory </a:t>
            </a:r>
            <a:r>
              <a:rPr lang="zh-TW" altLang="en-US" dirty="0"/>
              <a:t>中列出</a:t>
            </a:r>
            <a:endParaRPr lang="en-US" altLang="zh-TW" dirty="0"/>
          </a:p>
          <a:p>
            <a:r>
              <a:rPr lang="zh-TW" altLang="en-US" dirty="0"/>
              <a:t>利用 </a:t>
            </a:r>
            <a:r>
              <a:rPr lang="en-US" altLang="zh-TW" dirty="0"/>
              <a:t>behavioral inventory parameter </a:t>
            </a:r>
            <a:r>
              <a:rPr lang="zh-TW" altLang="en-US" dirty="0"/>
              <a:t>來描述連線資訊，例如 </a:t>
            </a:r>
            <a:r>
              <a:rPr lang="en-US" altLang="zh-TW" dirty="0"/>
              <a:t>port</a:t>
            </a:r>
            <a:r>
              <a:rPr lang="zh-TW" altLang="en-US" dirty="0"/>
              <a:t>、連線使用者名稱等</a:t>
            </a:r>
            <a:endParaRPr lang="en-US" altLang="zh-TW" dirty="0"/>
          </a:p>
          <a:p>
            <a:r>
              <a:rPr lang="zh-TW" altLang="en-US" dirty="0"/>
              <a:t>可以別名 </a:t>
            </a:r>
            <a:r>
              <a:rPr lang="en-US" altLang="zh-TW" dirty="0"/>
              <a:t>(alias)</a:t>
            </a:r>
            <a:r>
              <a:rPr lang="zh-TW" altLang="en-US" dirty="0"/>
              <a:t>、分組</a:t>
            </a:r>
            <a:r>
              <a:rPr lang="en-US" altLang="zh-TW" dirty="0"/>
              <a:t> (group) </a:t>
            </a:r>
            <a:r>
              <a:rPr lang="zh-TW" altLang="en-US" dirty="0"/>
              <a:t>等方式來使用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47317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2037</TotalTime>
  <Words>511</Words>
  <Application>Microsoft Macintosh PowerPoint</Application>
  <PresentationFormat>寬螢幕</PresentationFormat>
  <Paragraphs>109</Paragraphs>
  <Slides>19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4" baseType="lpstr">
      <vt:lpstr>微軟正黑體</vt:lpstr>
      <vt:lpstr>Arial</vt:lpstr>
      <vt:lpstr>Calibri</vt:lpstr>
      <vt:lpstr>Consolas</vt:lpstr>
      <vt:lpstr>Office 佈景主題</vt:lpstr>
      <vt:lpstr>自動化管理與部署</vt:lpstr>
      <vt:lpstr>Ansible 是什麼</vt:lpstr>
      <vt:lpstr>關於組態管理工具</vt:lpstr>
      <vt:lpstr>Ansible 的工作方式</vt:lpstr>
      <vt:lpstr>Ansible 的最基本元件</vt:lpstr>
      <vt:lpstr>今天要幹嘛…</vt:lpstr>
      <vt:lpstr> 安裝與設置</vt:lpstr>
      <vt:lpstr>先從命令列開始</vt:lpstr>
      <vt:lpstr>Inventory</vt:lpstr>
      <vt:lpstr>Inventory</vt:lpstr>
      <vt:lpstr>Inventory</vt:lpstr>
      <vt:lpstr>Playbook</vt:lpstr>
      <vt:lpstr>Playbook Example</vt:lpstr>
      <vt:lpstr>變數</vt:lpstr>
      <vt:lpstr>變數 - 於 Inventory 中定義 </vt:lpstr>
      <vt:lpstr>變數 - 於 Playbook 中定義 </vt:lpstr>
      <vt:lpstr>還有一些今天會用到的東西</vt:lpstr>
      <vt:lpstr>最後來一個範例吧</vt:lpstr>
      <vt:lpstr>其實 Ansible 還有很多功能…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自動化管理與部署</dc:title>
  <dc:creator>Odie Ke</dc:creator>
  <cp:lastModifiedBy>Odie Ke</cp:lastModifiedBy>
  <cp:revision>23</cp:revision>
  <dcterms:created xsi:type="dcterms:W3CDTF">2019-03-25T12:15:16Z</dcterms:created>
  <dcterms:modified xsi:type="dcterms:W3CDTF">2019-03-27T21:41:26Z</dcterms:modified>
</cp:coreProperties>
</file>